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308" r:id="rId2"/>
    <p:sldId id="319" r:id="rId3"/>
    <p:sldId id="320" r:id="rId4"/>
    <p:sldId id="268" r:id="rId5"/>
    <p:sldId id="307" r:id="rId6"/>
    <p:sldId id="311" r:id="rId7"/>
    <p:sldId id="321" r:id="rId8"/>
    <p:sldId id="260" r:id="rId9"/>
    <p:sldId id="310" r:id="rId10"/>
    <p:sldId id="312" r:id="rId11"/>
    <p:sldId id="313" r:id="rId12"/>
    <p:sldId id="314" r:id="rId13"/>
    <p:sldId id="315" r:id="rId14"/>
    <p:sldId id="316" r:id="rId15"/>
    <p:sldId id="317" r:id="rId16"/>
    <p:sldId id="32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5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title>
      <c:layout/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1.496685909771232E-2"/>
                  <c:y val="-7.0331939062636128E-3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3"/>
                <c:pt idx="0">
                  <c:v>3.3000000000000002E-2</c:v>
                </c:pt>
                <c:pt idx="1">
                  <c:v>0.5</c:v>
                </c:pt>
                <c:pt idx="2" formatCode="0%">
                  <c:v>0.46700000000000008</c:v>
                </c:pt>
              </c:numCache>
            </c:numRef>
          </c:val>
        </c:ser>
        <c:shape val="cylinder"/>
        <c:axId val="78791424"/>
        <c:axId val="78792960"/>
        <c:axId val="0"/>
      </c:bar3DChart>
      <c:catAx>
        <c:axId val="7879142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78792960"/>
        <c:crosses val="autoZero"/>
        <c:auto val="1"/>
        <c:lblAlgn val="ctr"/>
        <c:lblOffset val="100"/>
      </c:catAx>
      <c:valAx>
        <c:axId val="78792960"/>
        <c:scaling>
          <c:orientation val="minMax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7879142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EEAB47-A6A7-4BE6-B9DF-BAEDCAFACA8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6CEC3C-4842-4E68-A8D3-05CE02F8B202}">
      <dgm:prSet phldrT="[Текст]"/>
      <dgm:spPr/>
      <dgm:t>
        <a:bodyPr/>
        <a:lstStyle/>
        <a:p>
          <a:r>
            <a:rPr lang="ru-RU" dirty="0" smtClean="0"/>
            <a:t>качество результата</a:t>
          </a:r>
          <a:endParaRPr lang="ru-RU" dirty="0"/>
        </a:p>
      </dgm:t>
    </dgm:pt>
    <dgm:pt modelId="{C9826A0F-E471-4C58-8E64-A460B9B3ECDD}" type="parTrans" cxnId="{0355B068-77FE-45FB-BC41-0FAFC0E7BE99}">
      <dgm:prSet/>
      <dgm:spPr/>
      <dgm:t>
        <a:bodyPr/>
        <a:lstStyle/>
        <a:p>
          <a:endParaRPr lang="ru-RU"/>
        </a:p>
      </dgm:t>
    </dgm:pt>
    <dgm:pt modelId="{671FD945-4CB8-43AF-9F14-BFD2992E64CA}" type="sibTrans" cxnId="{0355B068-77FE-45FB-BC41-0FAFC0E7BE99}">
      <dgm:prSet/>
      <dgm:spPr/>
      <dgm:t>
        <a:bodyPr/>
        <a:lstStyle/>
        <a:p>
          <a:endParaRPr lang="ru-RU"/>
        </a:p>
      </dgm:t>
    </dgm:pt>
    <dgm:pt modelId="{8001C310-AB77-4B7E-9E6D-DDAF3DD3AD6B}">
      <dgm:prSet phldrT="[Текст]"/>
      <dgm:spPr/>
      <dgm:t>
        <a:bodyPr/>
        <a:lstStyle/>
        <a:p>
          <a:r>
            <a:rPr lang="ru-RU" dirty="0" smtClean="0"/>
            <a:t>качество условий</a:t>
          </a:r>
          <a:endParaRPr lang="ru-RU" dirty="0"/>
        </a:p>
      </dgm:t>
    </dgm:pt>
    <dgm:pt modelId="{3D2A7C62-6B39-48A5-8ED8-0108677AB27C}" type="parTrans" cxnId="{6476C2B5-CFD2-44B9-9FCD-1F014E61AC0B}">
      <dgm:prSet/>
      <dgm:spPr/>
      <dgm:t>
        <a:bodyPr/>
        <a:lstStyle/>
        <a:p>
          <a:endParaRPr lang="ru-RU"/>
        </a:p>
      </dgm:t>
    </dgm:pt>
    <dgm:pt modelId="{F08E35F1-3DDD-435E-B1A5-64A673E101C1}" type="sibTrans" cxnId="{6476C2B5-CFD2-44B9-9FCD-1F014E61AC0B}">
      <dgm:prSet/>
      <dgm:spPr/>
      <dgm:t>
        <a:bodyPr/>
        <a:lstStyle/>
        <a:p>
          <a:endParaRPr lang="ru-RU"/>
        </a:p>
      </dgm:t>
    </dgm:pt>
    <dgm:pt modelId="{6DC41DF8-C327-4760-B70C-EE8E1270F146}">
      <dgm:prSet phldrT="[Текст]"/>
      <dgm:spPr/>
      <dgm:t>
        <a:bodyPr/>
        <a:lstStyle/>
        <a:p>
          <a:r>
            <a:rPr lang="ru-RU" dirty="0" smtClean="0"/>
            <a:t>качество процесса</a:t>
          </a:r>
          <a:endParaRPr lang="ru-RU" dirty="0"/>
        </a:p>
      </dgm:t>
    </dgm:pt>
    <dgm:pt modelId="{3555BFCF-13B9-4EAA-B45B-40F99EB27997}" type="parTrans" cxnId="{332579C4-EC28-4F3D-9170-361F58529BBC}">
      <dgm:prSet/>
      <dgm:spPr/>
      <dgm:t>
        <a:bodyPr/>
        <a:lstStyle/>
        <a:p>
          <a:endParaRPr lang="ru-RU"/>
        </a:p>
      </dgm:t>
    </dgm:pt>
    <dgm:pt modelId="{A7856A3C-8B75-4583-9468-09396147E7F2}" type="sibTrans" cxnId="{332579C4-EC28-4F3D-9170-361F58529BBC}">
      <dgm:prSet/>
      <dgm:spPr/>
      <dgm:t>
        <a:bodyPr/>
        <a:lstStyle/>
        <a:p>
          <a:endParaRPr lang="ru-RU"/>
        </a:p>
      </dgm:t>
    </dgm:pt>
    <dgm:pt modelId="{07DE7BA5-881C-40BC-820D-1A39CC7BF148}" type="pres">
      <dgm:prSet presAssocID="{75EEAB47-A6A7-4BE6-B9DF-BAEDCAFACA8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06C63D-98CC-405A-B367-C220746C3BC7}" type="pres">
      <dgm:prSet presAssocID="{046CEC3C-4842-4E68-A8D3-05CE02F8B202}" presName="node" presStyleLbl="node1" presStyleIdx="0" presStyleCnt="3" custRadScaleRad="163450" custRadScaleInc="-1583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9F39C6-0B7A-4B1E-86B1-C74A11ED57BE}" type="pres">
      <dgm:prSet presAssocID="{671FD945-4CB8-43AF-9F14-BFD2992E64CA}" presName="sibTrans" presStyleLbl="sibTrans2D1" presStyleIdx="0" presStyleCnt="3" custAng="5475282" custLinFactY="-100000" custLinFactNeighborX="3581" custLinFactNeighborY="-185436"/>
      <dgm:spPr/>
      <dgm:t>
        <a:bodyPr/>
        <a:lstStyle/>
        <a:p>
          <a:endParaRPr lang="ru-RU"/>
        </a:p>
      </dgm:t>
    </dgm:pt>
    <dgm:pt modelId="{03AC4CD6-EA7A-4C22-B342-7E4F3F1C3535}" type="pres">
      <dgm:prSet presAssocID="{671FD945-4CB8-43AF-9F14-BFD2992E64CA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E2A3E0D4-7636-4622-B494-372F60CE4474}" type="pres">
      <dgm:prSet presAssocID="{8001C310-AB77-4B7E-9E6D-DDAF3DD3AD6B}" presName="node" presStyleLbl="node1" presStyleIdx="1" presStyleCnt="3" custRadScaleRad="183697" custRadScaleInc="-465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D88A6-323A-4B1A-A7F1-2694D7E1DE01}" type="pres">
      <dgm:prSet presAssocID="{F08E35F1-3DDD-435E-B1A5-64A673E101C1}" presName="sibTrans" presStyleLbl="sibTrans2D1" presStyleIdx="1" presStyleCnt="3" custAng="15523361" custScaleX="422902" custLinFactY="-126903" custLinFactNeighborX="34653" custLinFactNeighborY="-200000"/>
      <dgm:spPr/>
      <dgm:t>
        <a:bodyPr/>
        <a:lstStyle/>
        <a:p>
          <a:endParaRPr lang="ru-RU"/>
        </a:p>
      </dgm:t>
    </dgm:pt>
    <dgm:pt modelId="{A6185C77-44D1-42B2-8F6F-BCF072BABFC4}" type="pres">
      <dgm:prSet presAssocID="{F08E35F1-3DDD-435E-B1A5-64A673E101C1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C10B7B84-4E79-417D-997C-892C34483041}" type="pres">
      <dgm:prSet presAssocID="{6DC41DF8-C327-4760-B70C-EE8E1270F146}" presName="node" presStyleLbl="node1" presStyleIdx="2" presStyleCnt="3" custRadScaleRad="30689" custRadScaleInc="-1716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75D9F-0068-415F-BC06-63508B3F824D}" type="pres">
      <dgm:prSet presAssocID="{A7856A3C-8B75-4583-9468-09396147E7F2}" presName="sibTrans" presStyleLbl="sibTrans2D1" presStyleIdx="2" presStyleCnt="3" custAng="17641124" custScaleX="295278" custLinFactX="-31771" custLinFactY="-138251" custLinFactNeighborX="-100000" custLinFactNeighborY="-200000"/>
      <dgm:spPr/>
      <dgm:t>
        <a:bodyPr/>
        <a:lstStyle/>
        <a:p>
          <a:endParaRPr lang="ru-RU"/>
        </a:p>
      </dgm:t>
    </dgm:pt>
    <dgm:pt modelId="{14A3DE4E-A8C1-4FA6-ABA7-D4A4718AFD4D}" type="pres">
      <dgm:prSet presAssocID="{A7856A3C-8B75-4583-9468-09396147E7F2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5292DAA8-35AF-480C-B5FC-4DFE0F7AC51F}" type="presOf" srcId="{A7856A3C-8B75-4583-9468-09396147E7F2}" destId="{1C075D9F-0068-415F-BC06-63508B3F824D}" srcOrd="0" destOrd="0" presId="urn:microsoft.com/office/officeart/2005/8/layout/cycle2"/>
    <dgm:cxn modelId="{DED5ED4C-0C85-4BCA-8F17-7640F9CA2133}" type="presOf" srcId="{F08E35F1-3DDD-435E-B1A5-64A673E101C1}" destId="{C1BD88A6-323A-4B1A-A7F1-2694D7E1DE01}" srcOrd="0" destOrd="0" presId="urn:microsoft.com/office/officeart/2005/8/layout/cycle2"/>
    <dgm:cxn modelId="{4D4E37E9-9582-47FB-8A4D-4260E95AE52D}" type="presOf" srcId="{671FD945-4CB8-43AF-9F14-BFD2992E64CA}" destId="{E39F39C6-0B7A-4B1E-86B1-C74A11ED57BE}" srcOrd="0" destOrd="0" presId="urn:microsoft.com/office/officeart/2005/8/layout/cycle2"/>
    <dgm:cxn modelId="{0355B068-77FE-45FB-BC41-0FAFC0E7BE99}" srcId="{75EEAB47-A6A7-4BE6-B9DF-BAEDCAFACA8C}" destId="{046CEC3C-4842-4E68-A8D3-05CE02F8B202}" srcOrd="0" destOrd="0" parTransId="{C9826A0F-E471-4C58-8E64-A460B9B3ECDD}" sibTransId="{671FD945-4CB8-43AF-9F14-BFD2992E64CA}"/>
    <dgm:cxn modelId="{867E86D3-6D80-44BA-BF1C-A27D0F5BA0A7}" type="presOf" srcId="{6DC41DF8-C327-4760-B70C-EE8E1270F146}" destId="{C10B7B84-4E79-417D-997C-892C34483041}" srcOrd="0" destOrd="0" presId="urn:microsoft.com/office/officeart/2005/8/layout/cycle2"/>
    <dgm:cxn modelId="{5B7472D3-501B-4EC8-B252-89B7EBEE9221}" type="presOf" srcId="{671FD945-4CB8-43AF-9F14-BFD2992E64CA}" destId="{03AC4CD6-EA7A-4C22-B342-7E4F3F1C3535}" srcOrd="1" destOrd="0" presId="urn:microsoft.com/office/officeart/2005/8/layout/cycle2"/>
    <dgm:cxn modelId="{4AFCE8CA-F9C2-4A01-B93D-EE8940E09245}" type="presOf" srcId="{A7856A3C-8B75-4583-9468-09396147E7F2}" destId="{14A3DE4E-A8C1-4FA6-ABA7-D4A4718AFD4D}" srcOrd="1" destOrd="0" presId="urn:microsoft.com/office/officeart/2005/8/layout/cycle2"/>
    <dgm:cxn modelId="{332579C4-EC28-4F3D-9170-361F58529BBC}" srcId="{75EEAB47-A6A7-4BE6-B9DF-BAEDCAFACA8C}" destId="{6DC41DF8-C327-4760-B70C-EE8E1270F146}" srcOrd="2" destOrd="0" parTransId="{3555BFCF-13B9-4EAA-B45B-40F99EB27997}" sibTransId="{A7856A3C-8B75-4583-9468-09396147E7F2}"/>
    <dgm:cxn modelId="{753B6E88-EDA3-4A6B-A4C3-9DDD501AA608}" type="presOf" srcId="{8001C310-AB77-4B7E-9E6D-DDAF3DD3AD6B}" destId="{E2A3E0D4-7636-4622-B494-372F60CE4474}" srcOrd="0" destOrd="0" presId="urn:microsoft.com/office/officeart/2005/8/layout/cycle2"/>
    <dgm:cxn modelId="{6476C2B5-CFD2-44B9-9FCD-1F014E61AC0B}" srcId="{75EEAB47-A6A7-4BE6-B9DF-BAEDCAFACA8C}" destId="{8001C310-AB77-4B7E-9E6D-DDAF3DD3AD6B}" srcOrd="1" destOrd="0" parTransId="{3D2A7C62-6B39-48A5-8ED8-0108677AB27C}" sibTransId="{F08E35F1-3DDD-435E-B1A5-64A673E101C1}"/>
    <dgm:cxn modelId="{1C54A67C-19CB-4D37-9AD9-5DB1F83E2E13}" type="presOf" srcId="{046CEC3C-4842-4E68-A8D3-05CE02F8B202}" destId="{CC06C63D-98CC-405A-B367-C220746C3BC7}" srcOrd="0" destOrd="0" presId="urn:microsoft.com/office/officeart/2005/8/layout/cycle2"/>
    <dgm:cxn modelId="{D3520CC5-92F4-4BFA-8E5A-B1DF1F876A6B}" type="presOf" srcId="{F08E35F1-3DDD-435E-B1A5-64A673E101C1}" destId="{A6185C77-44D1-42B2-8F6F-BCF072BABFC4}" srcOrd="1" destOrd="0" presId="urn:microsoft.com/office/officeart/2005/8/layout/cycle2"/>
    <dgm:cxn modelId="{C67FE94F-350B-4773-A761-A8A11C3FF46A}" type="presOf" srcId="{75EEAB47-A6A7-4BE6-B9DF-BAEDCAFACA8C}" destId="{07DE7BA5-881C-40BC-820D-1A39CC7BF148}" srcOrd="0" destOrd="0" presId="urn:microsoft.com/office/officeart/2005/8/layout/cycle2"/>
    <dgm:cxn modelId="{F1D6D90F-4134-40D4-8767-9644F150E407}" type="presParOf" srcId="{07DE7BA5-881C-40BC-820D-1A39CC7BF148}" destId="{CC06C63D-98CC-405A-B367-C220746C3BC7}" srcOrd="0" destOrd="0" presId="urn:microsoft.com/office/officeart/2005/8/layout/cycle2"/>
    <dgm:cxn modelId="{A2DC2D1E-64E7-4737-AF72-293E37D3D6AB}" type="presParOf" srcId="{07DE7BA5-881C-40BC-820D-1A39CC7BF148}" destId="{E39F39C6-0B7A-4B1E-86B1-C74A11ED57BE}" srcOrd="1" destOrd="0" presId="urn:microsoft.com/office/officeart/2005/8/layout/cycle2"/>
    <dgm:cxn modelId="{684A8B14-C57D-4C16-AB51-3FA92ED3D719}" type="presParOf" srcId="{E39F39C6-0B7A-4B1E-86B1-C74A11ED57BE}" destId="{03AC4CD6-EA7A-4C22-B342-7E4F3F1C3535}" srcOrd="0" destOrd="0" presId="urn:microsoft.com/office/officeart/2005/8/layout/cycle2"/>
    <dgm:cxn modelId="{11E8810A-79A5-4F9F-86C0-CDE8196BB1D9}" type="presParOf" srcId="{07DE7BA5-881C-40BC-820D-1A39CC7BF148}" destId="{E2A3E0D4-7636-4622-B494-372F60CE4474}" srcOrd="2" destOrd="0" presId="urn:microsoft.com/office/officeart/2005/8/layout/cycle2"/>
    <dgm:cxn modelId="{01506216-4BA4-43EA-85C1-D21257DB0B1A}" type="presParOf" srcId="{07DE7BA5-881C-40BC-820D-1A39CC7BF148}" destId="{C1BD88A6-323A-4B1A-A7F1-2694D7E1DE01}" srcOrd="3" destOrd="0" presId="urn:microsoft.com/office/officeart/2005/8/layout/cycle2"/>
    <dgm:cxn modelId="{472CC203-37FA-4B1B-BDF9-E8EC3E19A95A}" type="presParOf" srcId="{C1BD88A6-323A-4B1A-A7F1-2694D7E1DE01}" destId="{A6185C77-44D1-42B2-8F6F-BCF072BABFC4}" srcOrd="0" destOrd="0" presId="urn:microsoft.com/office/officeart/2005/8/layout/cycle2"/>
    <dgm:cxn modelId="{21EC50A4-21B6-455F-8414-247838BAA0BE}" type="presParOf" srcId="{07DE7BA5-881C-40BC-820D-1A39CC7BF148}" destId="{C10B7B84-4E79-417D-997C-892C34483041}" srcOrd="4" destOrd="0" presId="urn:microsoft.com/office/officeart/2005/8/layout/cycle2"/>
    <dgm:cxn modelId="{29E8126A-8807-4656-98ED-5CDAD2DC9E17}" type="presParOf" srcId="{07DE7BA5-881C-40BC-820D-1A39CC7BF148}" destId="{1C075D9F-0068-415F-BC06-63508B3F824D}" srcOrd="5" destOrd="0" presId="urn:microsoft.com/office/officeart/2005/8/layout/cycle2"/>
    <dgm:cxn modelId="{3A1ED433-6395-49E3-BAFC-79927D6BC9E3}" type="presParOf" srcId="{1C075D9F-0068-415F-BC06-63508B3F824D}" destId="{14A3DE4E-A8C1-4FA6-ABA7-D4A4718AFD4D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87F26-569C-4258-AB74-8F8148C9C3D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A5E9E-49F0-4468-B31B-FC94A3A5F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18B8-8EA0-4FA5-9900-68A87CEF3114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3CCC714-3987-4D53-B349-D3063AD47A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18B8-8EA0-4FA5-9900-68A87CEF3114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C714-3987-4D53-B349-D3063AD47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18B8-8EA0-4FA5-9900-68A87CEF3114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C714-3987-4D53-B349-D3063AD47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18B8-8EA0-4FA5-9900-68A87CEF3114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C714-3987-4D53-B349-D3063AD47A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18B8-8EA0-4FA5-9900-68A87CEF3114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CCC714-3987-4D53-B349-D3063AD47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18B8-8EA0-4FA5-9900-68A87CEF3114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C714-3987-4D53-B349-D3063AD47A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18B8-8EA0-4FA5-9900-68A87CEF3114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C714-3987-4D53-B349-D3063AD47A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18B8-8EA0-4FA5-9900-68A87CEF3114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C714-3987-4D53-B349-D3063AD47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18B8-8EA0-4FA5-9900-68A87CEF3114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C714-3987-4D53-B349-D3063AD47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18B8-8EA0-4FA5-9900-68A87CEF3114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C714-3987-4D53-B349-D3063AD47A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18B8-8EA0-4FA5-9900-68A87CEF3114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CCC714-3987-4D53-B349-D3063AD47A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CC18B8-8EA0-4FA5-9900-68A87CEF3114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3CCC714-3987-4D53-B349-D3063AD47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428596" y="285728"/>
            <a:ext cx="8715404" cy="35719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4000" i="1" dirty="0" smtClean="0"/>
              <a:t>«</a:t>
            </a:r>
            <a:r>
              <a:rPr lang="ru-RU" dirty="0" smtClean="0"/>
              <a:t>Как выявить проблемы и найти антикризисные решения, чтобы повысить качество образования»</a:t>
            </a:r>
            <a:br>
              <a:rPr lang="ru-RU" dirty="0" smtClean="0"/>
            </a:b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Овсянникова О.А., </a:t>
            </a:r>
            <a:b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директора по УВР</a:t>
            </a:r>
            <a:b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 «СОШ №3 г.Свирск»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6248" y="54292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/>
              <a:t>Педсовет </a:t>
            </a:r>
          </a:p>
          <a:p>
            <a:pPr algn="r"/>
            <a:r>
              <a:rPr lang="ru-RU" dirty="0" smtClean="0"/>
              <a:t>15.11.2018г.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7772400" cy="1362075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endParaRPr lang="ru-RU" b="1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833666"/>
            <a:ext cx="8429683" cy="402433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«Какой ошибки зверей лучше избегать учителям, когда они развивают внутреннюю систему оценки качества образования?»</a:t>
            </a:r>
            <a:endParaRPr lang="ru-RU" sz="4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15370" cy="57152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Фонд «Общественное мнение» (ФОМ)</a:t>
            </a:r>
            <a:endParaRPr lang="ru-RU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46125" y="2549525"/>
            <a:ext cx="6064250" cy="3300413"/>
          </a:xfrm>
          <a:prstGeom prst="rect">
            <a:avLst/>
          </a:prstGeom>
          <a:noFill/>
          <a:ln w="825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 l="15884" t="25174" r="16098" b="9723"/>
          <a:stretch>
            <a:fillRect/>
          </a:stretch>
        </p:blipFill>
        <p:spPr bwMode="auto">
          <a:xfrm>
            <a:off x="285720" y="1357298"/>
            <a:ext cx="864399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15370" cy="57152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Качество образование</a:t>
            </a:r>
            <a:endParaRPr lang="ru-RU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46125" y="2549525"/>
            <a:ext cx="6064250" cy="3300413"/>
          </a:xfrm>
          <a:prstGeom prst="rect">
            <a:avLst/>
          </a:prstGeom>
          <a:noFill/>
          <a:ln w="825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5" name="Схема 4"/>
          <p:cNvGraphicFramePr/>
          <p:nvPr/>
        </p:nvGraphicFramePr>
        <p:xfrm>
          <a:off x="285720" y="1571612"/>
          <a:ext cx="8858280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7772400" cy="1362075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Качество условий:</a:t>
            </a:r>
            <a:endParaRPr lang="ru-RU" b="1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2571744"/>
            <a:ext cx="8786873" cy="4024334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 уровень материально-технической базы;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 качество деятельности преподавателей;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 активность органов управления;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 уровень учебно-методической обеспеченности;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 качество внутренней и внешней оценки.</a:t>
            </a:r>
            <a:endParaRPr lang="ru-RU" sz="4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7772400" cy="1362075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Качество процесса:</a:t>
            </a:r>
            <a:endParaRPr lang="ru-RU" b="1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2571744"/>
            <a:ext cx="8786873" cy="4024334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качество содержания образования образовательных программ;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 менеджмент образовательного процесса;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 качество учебно-методической и материально-технической обеспеченности;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 образовательные технологии;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 качественный состав преподавателей.</a:t>
            </a:r>
            <a:endParaRPr lang="ru-RU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7772400" cy="1362075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Качество результата:</a:t>
            </a:r>
            <a:endParaRPr lang="ru-RU" b="1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2428868"/>
            <a:ext cx="9001156" cy="4024334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качество знаний обучающихся;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 качество учебно-познавательной деятельности обучающихся;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 развитие личности обучающихся;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 уровень подготовленности выпускника;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 конкурентоспособность и трудоустройство выпускников.</a:t>
            </a:r>
            <a:endParaRPr lang="ru-RU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7772400" cy="2643206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в группах по направлениям:</a:t>
            </a:r>
            <a:br>
              <a:rPr lang="ru-RU" sz="31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олимпиады и конкурсы;</a:t>
            </a:r>
            <a:b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НПК и Проектная деятельность;</a:t>
            </a:r>
            <a:b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ГИА;</a:t>
            </a:r>
            <a:b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Внеурочная деятельность;</a:t>
            </a:r>
            <a:b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Педагогический состав.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2571744"/>
            <a:ext cx="9001156" cy="4024334"/>
          </a:xfrm>
        </p:spPr>
        <p:txBody>
          <a:bodyPr>
            <a:normAutofit fontScale="55000" lnSpcReduction="20000"/>
          </a:bodyPr>
          <a:lstStyle/>
          <a:p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Шаблон для работы </a:t>
            </a:r>
            <a:endParaRPr lang="ru-RU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3600" i="1" dirty="0" smtClean="0">
                <a:solidFill>
                  <a:schemeClr val="bg2">
                    <a:lumMod val="50000"/>
                  </a:schemeClr>
                </a:solidFill>
              </a:rPr>
              <a:t>Уважаемые педагоги! Вам предстоит решить проблему по предложенному Вам направлению, чтобы повысить качество образования в нашей школе. </a:t>
            </a:r>
            <a:endParaRPr lang="ru-RU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Шаг 1. 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Запишите выбранное направление </a:t>
            </a:r>
          </a:p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Шаг 2. 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Проанализируйте работу школы по данному направлению. </a:t>
            </a:r>
          </a:p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Шаг 3. 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Выделите и перечислите все плюсы, которые есть в школе по данному направлению.</a:t>
            </a:r>
          </a:p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Шаг 4. 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Выделите все минусы и проблемы, которые Вы видите в данном  направлении.</a:t>
            </a:r>
          </a:p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Шаг 5. 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Выявите и запишите основные причины возникновения данных проблем. </a:t>
            </a:r>
          </a:p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Шаг 6.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 Попробуйте найти пути решения и записать их.</a:t>
            </a:r>
            <a:endParaRPr lang="ru-RU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15370" cy="85725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 анкетирования  учителей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85720" y="857232"/>
            <a:ext cx="85725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анкетирования: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выявить уровень удовлетворенности учителей работой в  МОУ «СОШ №3 г.Свирск»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1643050"/>
          <a:ext cx="8001057" cy="1219200"/>
        </p:xfrm>
        <a:graphic>
          <a:graphicData uri="http://schemas.openxmlformats.org/drawingml/2006/table">
            <a:tbl>
              <a:tblPr/>
              <a:tblGrid>
                <a:gridCol w="2666507"/>
                <a:gridCol w="2667275"/>
                <a:gridCol w="2667275"/>
              </a:tblGrid>
              <a:tr h="19645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Удовлетворенность педагога жизнедеятельностью школы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низкий уровень удовлетворенности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средний уровень удовлетворенности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высокий уровень удовлетворенности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 человек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15 человек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14 человек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Диаграмма 9"/>
          <p:cNvGraphicFramePr>
            <a:graphicFrameLocks/>
          </p:cNvGraphicFramePr>
          <p:nvPr/>
        </p:nvGraphicFramePr>
        <p:xfrm>
          <a:off x="642910" y="3071810"/>
          <a:ext cx="7643866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15370" cy="85725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 анкетирования  учителей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1357298"/>
          <a:ext cx="8358246" cy="4389120"/>
        </p:xfrm>
        <a:graphic>
          <a:graphicData uri="http://schemas.openxmlformats.org/drawingml/2006/table">
            <a:tbl>
              <a:tblPr/>
              <a:tblGrid>
                <a:gridCol w="2621874"/>
                <a:gridCol w="1213269"/>
                <a:gridCol w="1434288"/>
                <a:gridCol w="1544018"/>
                <a:gridCol w="1544797"/>
              </a:tblGrid>
              <a:tr h="542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№ задания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низкий уровень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средний уровень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высокий уровень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71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организацией труда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1-4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5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возможностью проявления и реализации профессиональных и других личностных качеств педагога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5-8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3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отношениями с другими учителями и администрацией школы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9-12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3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отношениями с обучающимися и их родителями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13-16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9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обеспечением деятельности педагогов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17-20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9385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715436" cy="2571768"/>
          </a:xfrm>
        </p:spPr>
        <p:txBody>
          <a:bodyPr>
            <a:noAutofit/>
          </a:bodyPr>
          <a:lstStyle/>
          <a:p>
            <a:pPr algn="r"/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«Образование – величайшее из земных благ, </a:t>
            </a:r>
            <a:br>
              <a:rPr lang="ru-RU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если оно наивысшего качества.</a:t>
            </a:r>
            <a:br>
              <a:rPr lang="ru-RU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В противном случае оно совершенно бесполезно»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Киплинг</a:t>
            </a:r>
            <a:endParaRPr lang="ru-RU" sz="3200" dirty="0"/>
          </a:p>
        </p:txBody>
      </p:sp>
      <p:pic>
        <p:nvPicPr>
          <p:cNvPr id="5" name="Picture 3" descr="C:\Users\User\Desktop\НПК_август 17\article_big_28173146605210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268132"/>
            <a:ext cx="5429288" cy="4071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64396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Международная организация по стандартизации ИСО</a:t>
            </a:r>
            <a:endParaRPr lang="ru-RU" b="1" dirty="0"/>
          </a:p>
        </p:txBody>
      </p:sp>
      <p:pic>
        <p:nvPicPr>
          <p:cNvPr id="31746" name="Picture 2" descr="C:\Users\User\Desktop\НПК_август 17\Professional-Homework-Help-Onlin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3430096"/>
            <a:ext cx="4302796" cy="286413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85786" y="2000240"/>
            <a:ext cx="77867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/>
              <a:t>Качество – это степень соответствия присущих характеристик требованиям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4396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Педагогический терминологический словарь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1571612"/>
            <a:ext cx="77867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/>
              <a:t>Качество образования – соответствие образования потребностям, интересам личности, общества и государства</a:t>
            </a:r>
            <a:endParaRPr lang="ru-RU" sz="3200" i="1" dirty="0"/>
          </a:p>
        </p:txBody>
      </p:sp>
      <p:pic>
        <p:nvPicPr>
          <p:cNvPr id="5" name="Picture 1" descr="C:\Users\User\Desktop\НПК_август 17\ee44646df4c1b694b88755b623b36fa4.jpg"/>
          <p:cNvPicPr>
            <a:picLocks noChangeAspect="1" noChangeArrowheads="1"/>
          </p:cNvPicPr>
          <p:nvPr/>
        </p:nvPicPr>
        <p:blipFill>
          <a:blip r:embed="rId2" cstate="print"/>
          <a:srcRect l="4639" b="5357"/>
          <a:stretch>
            <a:fillRect/>
          </a:stretch>
        </p:blipFill>
        <p:spPr bwMode="auto">
          <a:xfrm>
            <a:off x="4357686" y="3429000"/>
            <a:ext cx="4357718" cy="29962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643966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Федерального закона № 273-ФЗ от 29.12.2012 «Об образовании в Российской Федерации» (ч. 29, ст. 2)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000240"/>
            <a:ext cx="835824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Качество образования – комплексная характеристика образовательной деятельности и подготовки обучающегося. Она выражает степень соответствия ФГОС и потребностям лиц, в интересах которых осуществляется образовательная деятельность, в том числе степень достижения планируемых результатов образовательной программы. </a:t>
            </a:r>
            <a:endParaRPr lang="ru-RU" sz="2800" i="1" dirty="0"/>
          </a:p>
        </p:txBody>
      </p:sp>
      <p:pic>
        <p:nvPicPr>
          <p:cNvPr id="5" name="Picture 1" descr="C:\Users\User\Desktop\НПК_август 17\ee44646df4c1b694b88755b623b36fa4.jpg"/>
          <p:cNvPicPr>
            <a:picLocks noChangeAspect="1" noChangeArrowheads="1"/>
          </p:cNvPicPr>
          <p:nvPr/>
        </p:nvPicPr>
        <p:blipFill>
          <a:blip r:embed="rId2" cstate="print"/>
          <a:srcRect l="4639" b="5357"/>
          <a:stretch>
            <a:fillRect/>
          </a:stretch>
        </p:blipFill>
        <p:spPr bwMode="auto">
          <a:xfrm>
            <a:off x="9644098" y="1000108"/>
            <a:ext cx="2428892" cy="29962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7772400" cy="1362075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endParaRPr lang="ru-RU" b="1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833666"/>
            <a:ext cx="8429683" cy="402433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«Как оценивают качество образования различные группы потребителей?»</a:t>
            </a:r>
            <a:endParaRPr lang="ru-RU" sz="4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15370" cy="571528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</a:rPr>
              <a:t>Лесная школа</a:t>
            </a:r>
            <a:endParaRPr lang="ru-RU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714356"/>
            <a:ext cx="8858280" cy="6143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cs typeface="Times New Roman" pitchFamily="18" charset="0"/>
              </a:rPr>
              <a:t>       </a:t>
            </a:r>
            <a:r>
              <a:rPr lang="ru-RU" i="1" dirty="0" smtClean="0"/>
              <a:t>Однажды звери в лесу собрались и решили открыть школу. Среди них были кролик, птица, белка, рыба и угорь, и они сформировали совет директоров. Кролик настаивал, чтобы в программу занятий вошел бег. Птица настаивала, чтобы в программу занятий вошло летание. Рыба настаивала, чтобы в программу входило плавание, а белка говорила, что абсолютно необходимо внести вертикальное лазание по деревьям. Они объединили все эти вещи и составили расписание занятий. Потом они стали настаивать, чтобы все животные изучали все предметы.</a:t>
            </a:r>
          </a:p>
          <a:p>
            <a:r>
              <a:rPr lang="ru-RU" i="1" dirty="0" smtClean="0"/>
              <a:t>        Хотя кролик и получал пятерки по бегу, с перпендикулярным лазанием по деревьям у него были трудности. Он постоянно падал на спину. Довольно скоро он получил какое-то повреждение мозгов и бегать больше не мог. Оказалось, что вместо пятерки по бегу он получает тройку, а по перпендикулярному лазанию, конечно, всегда единицу. Птица очень хорошо летала, но когда ей пришлось рыть норы в земле, она не могла делать этого хорошо. Она постоянно ломала клюв и крылья. Очень скоро она стала получать тройки по летанию, единицы по </a:t>
            </a:r>
            <a:r>
              <a:rPr lang="ru-RU" i="1" dirty="0" err="1" smtClean="0"/>
              <a:t>норокопанию</a:t>
            </a:r>
            <a:r>
              <a:rPr lang="ru-RU" i="1" dirty="0" smtClean="0"/>
              <a:t> и испытывала адские трудности в перпендикулярном лазании.</a:t>
            </a:r>
          </a:p>
          <a:p>
            <a:r>
              <a:rPr lang="ru-RU" i="1" dirty="0" smtClean="0"/>
              <a:t>        В конце концов, первым по успеваемости животным в классе оказался умственно отсталый угорь, который делал все наполовину. Но учредители были довольны, потому что каждый изучал все предметы, и это называлось "широким общим образованием".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1353</TotalTime>
  <Words>682</Words>
  <Application>Microsoft Office PowerPoint</Application>
  <PresentationFormat>Экран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Справедливость</vt:lpstr>
      <vt:lpstr>      «Как выявить проблемы и найти антикризисные решения, чтобы повысить качество образования»  Овсянникова О.А.,  заместитель директора по УВР МОУ «СОШ №3 г.Свирск» </vt:lpstr>
      <vt:lpstr>Результат анкетирования  учителей</vt:lpstr>
      <vt:lpstr>Результат анкетирования  учителей</vt:lpstr>
      <vt:lpstr>«Образование – величайшее из земных благ,  если оно наивысшего качества. В противном случае оно совершенно бесполезно» Киплинг</vt:lpstr>
      <vt:lpstr>Международная организация по стандартизации ИСО</vt:lpstr>
      <vt:lpstr>Педагогический терминологический словарь</vt:lpstr>
      <vt:lpstr>Федерального закона № 273-ФЗ от 29.12.2012 «Об образовании в Российской Федерации» (ч. 29, ст. 2)</vt:lpstr>
      <vt:lpstr>Вопрос:</vt:lpstr>
      <vt:lpstr>Лесная школа</vt:lpstr>
      <vt:lpstr>Вопрос:</vt:lpstr>
      <vt:lpstr>Фонд «Общественное мнение» (ФОМ)</vt:lpstr>
      <vt:lpstr>Качество образование</vt:lpstr>
      <vt:lpstr>Качество условий:</vt:lpstr>
      <vt:lpstr>Качество процесса:</vt:lpstr>
      <vt:lpstr>Качество результата:</vt:lpstr>
      <vt:lpstr>Работа в группах по направлениям: - олимпиады и конкурсы; - НПК и Проектная деятельность; - ГИА; - Внеурочная деятельность; - Педагогический состав. 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подготовки к ГИА  по информатике</dc:title>
  <dc:creator>User</dc:creator>
  <cp:lastModifiedBy>Пользователь</cp:lastModifiedBy>
  <cp:revision>144</cp:revision>
  <dcterms:created xsi:type="dcterms:W3CDTF">2017-08-17T07:10:44Z</dcterms:created>
  <dcterms:modified xsi:type="dcterms:W3CDTF">2018-11-15T04:55:48Z</dcterms:modified>
</cp:coreProperties>
</file>