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4" r:id="rId3"/>
    <p:sldId id="276" r:id="rId4"/>
    <p:sldId id="277" r:id="rId5"/>
    <p:sldId id="275" r:id="rId6"/>
    <p:sldId id="269" r:id="rId7"/>
    <p:sldId id="278" r:id="rId8"/>
    <p:sldId id="279" r:id="rId9"/>
    <p:sldId id="266" r:id="rId10"/>
    <p:sldId id="271" r:id="rId11"/>
    <p:sldId id="273" r:id="rId12"/>
    <p:sldId id="270" r:id="rId13"/>
    <p:sldId id="274" r:id="rId14"/>
    <p:sldId id="260" r:id="rId15"/>
    <p:sldId id="280" r:id="rId16"/>
    <p:sldId id="281" r:id="rId17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3399FF"/>
    <a:srgbClr val="666699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84583" autoAdjust="0"/>
  </p:normalViewPr>
  <p:slideViewPr>
    <p:cSldViewPr>
      <p:cViewPr varScale="1">
        <p:scale>
          <a:sx n="56" d="100"/>
          <a:sy n="56" d="100"/>
        </p:scale>
        <p:origin x="-14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381537"/>
            <a:ext cx="6480720" cy="1080120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97160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9;&#1095;&#1080;&#1090;&#1077;&#1083;&#1100;1\&#1056;&#1072;&#1073;&#1086;&#1095;&#1080;&#1081;%20&#1089;&#1090;&#1086;&#1083;\&#1082;&#1086;&#1085;&#1092;&#1077;&#1088;&#1077;&#1085;&#1094;&#1080;&#1103;\video-c7cc74fb86d6f2160edbbdc348786fc1-V.mp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28604"/>
            <a:ext cx="8429684" cy="5786478"/>
          </a:xfrm>
        </p:spPr>
        <p:txBody>
          <a:bodyPr>
            <a:noAutofit/>
          </a:bodyPr>
          <a:lstStyle/>
          <a:p>
            <a:pPr algn="l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    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«Средняя общеобразовательная школа №3 г.Свирск»</a:t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4000" b="1" dirty="0" smtClean="0"/>
              <a:t>Школьное ученическое  </a:t>
            </a:r>
            <a:br>
              <a:rPr lang="ru-RU" sz="4000" b="1" dirty="0" smtClean="0"/>
            </a:br>
            <a:r>
              <a:rPr lang="ru-RU" sz="4000" dirty="0" smtClean="0"/>
              <a:t>       </a:t>
            </a:r>
            <a:r>
              <a:rPr lang="ru-RU" sz="4000" b="1" dirty="0" smtClean="0"/>
              <a:t>самоуправление как ресурс  </a:t>
            </a:r>
            <a:br>
              <a:rPr lang="ru-RU" sz="4000" b="1" dirty="0" smtClean="0"/>
            </a:br>
            <a:r>
              <a:rPr lang="ru-RU" sz="4000" dirty="0" smtClean="0"/>
              <a:t>      </a:t>
            </a:r>
            <a:r>
              <a:rPr lang="ru-RU" sz="4000" b="1" dirty="0" smtClean="0"/>
              <a:t>личностного роста участников   </a:t>
            </a:r>
            <a:br>
              <a:rPr lang="ru-RU" sz="4000" b="1" dirty="0" smtClean="0"/>
            </a:br>
            <a:r>
              <a:rPr lang="ru-RU" sz="4000" dirty="0" smtClean="0"/>
              <a:t>        </a:t>
            </a:r>
            <a:r>
              <a:rPr lang="ru-RU" sz="4000" b="1" dirty="0" smtClean="0"/>
              <a:t>образовательного процесса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>                                                      </a:t>
            </a:r>
            <a:r>
              <a:rPr lang="ru-RU" sz="2000" dirty="0" smtClean="0"/>
              <a:t>В</a:t>
            </a:r>
            <a:r>
              <a:rPr lang="ru-RU" sz="2000" b="1" dirty="0" smtClean="0"/>
              <a:t>ильданова А.А.</a:t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                                               </a:t>
            </a:r>
            <a:r>
              <a:rPr lang="ru-RU" sz="2000" dirty="0" smtClean="0"/>
              <a:t>заместитель директора по УВР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87999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Члены Совета имеют право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участие в деятельности школы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на территории школы собрания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Вносить предложения в план воспитательной работы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Представлять инициативы учащихся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среди учащихся опросы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организационной поддержкой педагогического состава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Выводить из состава члена Совета, который не проявляет активности в деятельности Совета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B7F1A4-1677-4DA4-B2F3-866B3CB7F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913324"/>
            <a:ext cx="2500298" cy="194467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9514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Каждый член Совета обязан: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000240"/>
            <a:ext cx="7344816" cy="42370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Присутствовать на каждом заседании Совета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активное участие в деятельности Совета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Выступать с предложениями по работе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поручения Совета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Доводить до сведения учителей и учащихся решения 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старшеклассников.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8FD5F40-C6A2-4629-8015-14776594E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581" t="46917" r="3396" b="7100"/>
          <a:stretch>
            <a:fillRect/>
          </a:stretch>
        </p:blipFill>
        <p:spPr>
          <a:xfrm>
            <a:off x="5929322" y="4143380"/>
            <a:ext cx="2500298" cy="232904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51520" y="0"/>
            <a:ext cx="4320480" cy="19154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85728"/>
            <a:ext cx="7344816" cy="500066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совета распределяются по секторам:</a:t>
            </a:r>
          </a:p>
          <a:p>
            <a:pPr marL="0" indent="0" algn="ctr">
              <a:buNone/>
            </a:pPr>
            <a:endParaRPr 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Культурно-досуговый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 проведение в школе культурных мероприятий: концертов, дискотек, вечеринок.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за своевременное информирование о предстоящих школьных мероприятиях и проведении итогов прошедших.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 выполнение трудовых дел в школе.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организовывает спортивные мероприятия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организует учебно-познавательную деятельность учащихся как на уроке, так и во внеурочное время.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6FEF1C4-1050-4D08-B4A1-697F57653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4643446"/>
            <a:ext cx="4786314" cy="201528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87999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Листая страницы альбома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2"/>
            <a:ext cx="6982906" cy="523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E:\фото для конференции\t9f2eqepWe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87172" y="7715280"/>
            <a:ext cx="6591681" cy="506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E:\фото для конференции\DSC086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5" y="1278209"/>
            <a:ext cx="6786610" cy="507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E:\фото для конференции\IMG_12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1787" y="1209234"/>
            <a:ext cx="6542113" cy="500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E:\фото для конференции\IMG_16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1787" y="1247554"/>
            <a:ext cx="6613551" cy="518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E:\фото для конференции\IMG_207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1787" y="1324805"/>
            <a:ext cx="6470675" cy="496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E:\фото для конференции\IMG_437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1787" y="1270238"/>
            <a:ext cx="6470675" cy="508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E:\фото для конференции\IMG_697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1787" y="1232838"/>
            <a:ext cx="6542113" cy="519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E:\фото для конференции\IMG_890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1787" y="1247554"/>
            <a:ext cx="6684989" cy="511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E:\фото для конференции\IMG-5e33dacf9d1178c227ef1dc01f4f6eeb-V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1787" y="1248473"/>
            <a:ext cx="6542113" cy="503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E:\фото для конференции\IMG-69f3260eff6f269150fb269486939b62-V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28794" y="500054"/>
            <a:ext cx="5286412" cy="5857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E:\фото для конференции\IMG-36138e43f06b626ea5e06f1d74b47478-V.jpg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06601" y="570441"/>
            <a:ext cx="4930798" cy="571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Областном детском парламенте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643042" y="1643050"/>
            <a:ext cx="6143668" cy="4679950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5" name="video-c7cc74fb86d6f2160edbbdc348786fc1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43174" y="1428736"/>
            <a:ext cx="3929090" cy="5124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000240"/>
            <a:ext cx="7344816" cy="4237072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«Готовясь стать гражданами государства, дети как можно раньше должны стать гражданами своей школы»</a:t>
            </a:r>
          </a:p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А.В.Луначарский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-a.d-cd.net/nEAAAgPQEuA-19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500306"/>
            <a:ext cx="2995929" cy="39162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9514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Требования ФГОС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7816382" cy="47371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приобщение обучающихся к общественной деятельности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школьным традициям,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детско-юношеских организациях и движениях, школьных и внешкольных организациях (спортивные секции, творческие клубы и объединения по интересам, сетевые сообщества, библиотечная сеть, краеведческая работа),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ученическом самоуправлении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военно-патриотических объединениях, в проведении акций и праздников (региональных, государственных, международных)…»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xn--h1aa0abgczd7be.xn--p1ai/media/uploads/tribune/fgos-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5610158"/>
            <a:ext cx="1840567" cy="12478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Ученическое самоуправление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режим протекания совместной и самостоятельной жизни, в которой каждый ученик может определить своё место и реализовать свои способности и возможности.</a:t>
            </a:r>
          </a:p>
          <a:p>
            <a:pPr algn="just">
              <a:buNone/>
            </a:pP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  это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форма реализации обучающимися права на участие в управлении образовательными организациями, предполагающее участие учеников в решении вопросов при организации учебно-воспитательного процесса совместно с педагогическим коллективом и администрацией учреждения; право, которым обладают в школе ученики на учёт их мнения в управлении той образовательной организацией, где они обучаются.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87999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785926"/>
            <a:ext cx="7344816" cy="32861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права обучающихся на участие в управление образовательной организацией, моделирование системы самоорганизации ребенка, развитие лидерских качеств и социальной активности детей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img2.freepng.ru/20180821/qw/kisspng-marketing-goal-customer-company-target-market-hakkimizda-zhedef-sgorta-5b7cc81eddba92.1442289015349043509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357694"/>
            <a:ext cx="2349230" cy="18271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8678198" cy="1224136"/>
          </a:xfrm>
        </p:spPr>
        <p:txBody>
          <a:bodyPr>
            <a:noAutofit/>
          </a:bodyPr>
          <a:lstStyle/>
          <a:p>
            <a:pPr>
              <a:tabLst>
                <a:tab pos="441325" algn="l"/>
              </a:tabLs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Нормативно-правовая база деятельности ученического самоуправления </a:t>
            </a:r>
            <a:br>
              <a:rPr lang="ru-RU" sz="30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на локальном уровне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143116"/>
            <a:ext cx="7344816" cy="2428892"/>
          </a:xfrm>
        </p:spPr>
        <p:txBody>
          <a:bodyPr>
            <a:normAutofit fontScale="92500" lnSpcReduction="10000"/>
          </a:bodyPr>
          <a:lstStyle/>
          <a:p>
            <a:pPr indent="270510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Устав образовательного учреждения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70510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Положение о самоуправлении в школе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70510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ОУС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70510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работы органов ОУС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70510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Протоколы заседаний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b="1" dirty="0"/>
          </a:p>
        </p:txBody>
      </p:sp>
      <p:pic>
        <p:nvPicPr>
          <p:cNvPr id="15362" name="Picture 2" descr="https://kapremont-ekb.ru/images/99a6cbcea7c956c070f944326c362c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429132"/>
            <a:ext cx="2533692" cy="168747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95143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Структура Ученического самоуправления в МОУ «СОШ №3 г.Свирск»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85860"/>
            <a:ext cx="7344816" cy="495145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 класса – 1-11 классы</a:t>
            </a:r>
            <a:endParaRPr lang="ru-RU" sz="29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Староста класса</a:t>
            </a:r>
          </a:p>
          <a:p>
            <a:pPr algn="just">
              <a:buNone/>
            </a:pPr>
            <a:r>
              <a:rPr lang="ru-RU" sz="2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2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Заместитель                                                             СДЛ</a:t>
            </a:r>
          </a:p>
          <a:p>
            <a:pPr algn="just">
              <a:buNone/>
            </a:pPr>
            <a:r>
              <a:rPr lang="ru-RU" sz="2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старосты        физорг   редколлегия  трудовой сектор</a:t>
            </a:r>
          </a:p>
          <a:p>
            <a:pPr algn="ctr">
              <a:buNone/>
            </a:pPr>
            <a:endParaRPr lang="ru-RU" sz="2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уровне классного самоуправления решаются следующие </a:t>
            </a:r>
            <a:r>
              <a:rPr lang="ru-RU" sz="2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моделируется самостоятельная деятельность и инициатива обучающихся под руководством классного руководителя;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создаются условия для творческого потенциала ребенка;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•воспитывается ответственность за выполнение порученных дел;</a:t>
            </a:r>
          </a:p>
          <a:p>
            <a:pPr algn="just"/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•формируются отношения сотрудничества между взрослыми и детьми.</a:t>
            </a:r>
          </a:p>
          <a:p>
            <a:pPr algn="just">
              <a:buNone/>
            </a:pP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92F799-0E28-457C-83FD-9586DA9D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06" y="4322183"/>
            <a:ext cx="2243813" cy="2535817"/>
          </a:xfrm>
          <a:prstGeom prst="rect">
            <a:avLst/>
          </a:prstGeom>
          <a:effectLst>
            <a:softEdge rad="635000"/>
          </a:effectLst>
        </p:spPr>
      </p:pic>
      <p:cxnSp>
        <p:nvCxnSpPr>
          <p:cNvPr id="7" name="Прямая со стрелкой 6"/>
          <p:cNvCxnSpPr/>
          <p:nvPr/>
        </p:nvCxnSpPr>
        <p:spPr>
          <a:xfrm rot="10800000" flipV="1">
            <a:off x="3143240" y="2214554"/>
            <a:ext cx="42862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3929058" y="2357430"/>
            <a:ext cx="21431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4572794" y="257095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5286380" y="2357430"/>
            <a:ext cx="28575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15008" y="2214554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549"/>
            <a:ext cx="8786842" cy="879997"/>
          </a:xfrm>
        </p:spPr>
        <p:txBody>
          <a:bodyPr>
            <a:noAutofit/>
          </a:bodyPr>
          <a:lstStyle/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Структура Ученического самоуправления </a:t>
            </a:r>
            <a:br>
              <a:rPr lang="ru-RU" sz="2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в МОУ «СОШ №3 г.Свирск»</a:t>
            </a:r>
            <a:endParaRPr lang="ru-RU" sz="2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85860"/>
            <a:ext cx="7600928" cy="442915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 деловых людей – 5-8 классы</a:t>
            </a:r>
          </a:p>
          <a:p>
            <a:pPr algn="ctr">
              <a:buNone/>
            </a:pPr>
            <a:endParaRPr lang="ru-RU" sz="44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Полномочия Совета ДЛ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работает совместно с  Советом Старшеклассников;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участвует в проведении школьных мероприятий (спортивных, культурных и т.п.);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избирает из своего состава председателя СДЛ - помощника  педагога –организатора, отвечающего за работу СДЛ;</a:t>
            </a:r>
          </a:p>
          <a:p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рассматривает индивидуальные и коллективные предложения школьников;</a:t>
            </a:r>
          </a:p>
          <a:p>
            <a:pPr>
              <a:buNone/>
            </a:pPr>
            <a:endParaRPr lang="ru-RU" sz="2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Руководителем Совета ДЛ является педагог- организатор, который организует подготовку заседаний Совета ДЛ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492F799-0E28-457C-83FD-9586DA9D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06" y="4322183"/>
            <a:ext cx="2243813" cy="253581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7344816" cy="1224136"/>
          </a:xfrm>
        </p:spPr>
        <p:txBody>
          <a:bodyPr>
            <a:normAutofit/>
          </a:bodyPr>
          <a:lstStyle/>
          <a:p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Структура Ученического самоуправления </a:t>
            </a:r>
            <a:br>
              <a:rPr lang="ru-RU" sz="2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в МОУ «СОШ №3 г.Свирск»</a:t>
            </a:r>
            <a:endParaRPr lang="ru-RU" sz="2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285860"/>
            <a:ext cx="7344816" cy="471490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4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 старшеклассник – 9-11 классы</a:t>
            </a:r>
          </a:p>
          <a:p>
            <a:pPr algn="ctr">
              <a:buNone/>
            </a:pPr>
            <a:endParaRPr lang="ru-RU" sz="42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Полномочия Совета Старшеклассников: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Изучает и формулирует мнение учащихся по вопросам школьной жизни, разрабатывает предложения по совершенствованию учебно-воспитательного процесса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Инициирует проведение различных акций в соответствии со статусом образовательного учреждения («уроки здоровья», проведение конкурсов, профилактические недели 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контроль соблюдения правил поведения обучающимися при проведении внеклассных мероприятий (дискотеки, выпускные вечера и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 дежурство по школе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Информирует участников образовательного процесса при проведении ключевых и творческих дел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492F799-0E28-457C-83FD-9586DA9D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06" y="4322183"/>
            <a:ext cx="2243813" cy="2535817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87999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7215238" cy="3571900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Выборность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Равноправие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Гуманность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Свобода критики и обмена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Систематическая сменяемость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Широкая гласность и открытость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Коллегиальность принятия решений и персональная ответственность за их выполнение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Законность принимаемых решений</a:t>
            </a: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Подотчетность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68CA9AE-62B9-485A-92F4-117927E98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6" y="4889477"/>
            <a:ext cx="2952784" cy="196852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b0846be36d4333fca81a01d79b5d290a4641a"/>
</p:tagLst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577</Words>
  <Application>Microsoft Office PowerPoint</Application>
  <PresentationFormat>Экран (4:3)</PresentationFormat>
  <Paragraphs>88</Paragraphs>
  <Slides>16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общеобразовательное учреждение     «Средняя общеобразовательная школа №3 г.Свирск»                      Школьное ученическое          самоуправление как ресурс         личностного роста участников            образовательного процесса                                                        Вильданова А.А.                                                                                  заместитель директора по УВР </vt:lpstr>
      <vt:lpstr>Требования ФГОС</vt:lpstr>
      <vt:lpstr>Ученическое самоуправление</vt:lpstr>
      <vt:lpstr>Цель </vt:lpstr>
      <vt:lpstr>Нормативно-правовая база деятельности ученического самоуправления  на локальном уровне</vt:lpstr>
      <vt:lpstr>Структура Ученического самоуправления в МОУ «СОШ №3 г.Свирск»</vt:lpstr>
      <vt:lpstr>Структура Ученического самоуправления  в МОУ «СОШ №3 г.Свирск»</vt:lpstr>
      <vt:lpstr>Структура Ученического самоуправления  в МОУ «СОШ №3 г.Свирск»</vt:lpstr>
      <vt:lpstr>Принципы</vt:lpstr>
      <vt:lpstr>Члены Совета имеют право</vt:lpstr>
      <vt:lpstr>Каждый член Совета обязан:</vt:lpstr>
      <vt:lpstr>Слайд 12</vt:lpstr>
      <vt:lpstr>Листая страницы альбома</vt:lpstr>
      <vt:lpstr>Работа  в Областном детском парламенте</vt:lpstr>
      <vt:lpstr>Слайд 15</vt:lpstr>
      <vt:lpstr>Слайд 16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 по углам</dc:title>
  <dc:creator>obstinate</dc:creator>
  <dc:description>Шаблон презентации с сайта https://presentation-creation.ru/</dc:description>
  <cp:lastModifiedBy>Учитель1</cp:lastModifiedBy>
  <cp:revision>1254</cp:revision>
  <dcterms:created xsi:type="dcterms:W3CDTF">2018-02-25T09:09:03Z</dcterms:created>
  <dcterms:modified xsi:type="dcterms:W3CDTF">2021-08-26T16:04:23Z</dcterms:modified>
</cp:coreProperties>
</file>